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3" r:id="rId5"/>
    <p:sldId id="290" r:id="rId6"/>
    <p:sldId id="271" r:id="rId7"/>
    <p:sldId id="262" r:id="rId8"/>
    <p:sldId id="289" r:id="rId9"/>
    <p:sldId id="275" r:id="rId10"/>
    <p:sldId id="264" r:id="rId11"/>
    <p:sldId id="276" r:id="rId12"/>
    <p:sldId id="277" r:id="rId13"/>
    <p:sldId id="266" r:id="rId14"/>
    <p:sldId id="292" r:id="rId15"/>
    <p:sldId id="278" r:id="rId16"/>
    <p:sldId id="267" r:id="rId17"/>
    <p:sldId id="280" r:id="rId18"/>
    <p:sldId id="268" r:id="rId19"/>
    <p:sldId id="269" r:id="rId20"/>
    <p:sldId id="282" r:id="rId21"/>
    <p:sldId id="284" r:id="rId22"/>
    <p:sldId id="286" r:id="rId23"/>
    <p:sldId id="288" r:id="rId24"/>
    <p:sldId id="261" r:id="rId25"/>
    <p:sldId id="291" r:id="rId26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이순신 돋움체 B" panose="02020603020101020101" pitchFamily="18" charset="-127"/>
      <p:regular r:id="rId31"/>
    </p:embeddedFont>
    <p:embeddedFont>
      <p:font typeface="나눔스퀘어라운드 Regular" panose="020B0600000101010101" pitchFamily="50" charset="-127"/>
      <p:regular r:id="rId32"/>
    </p:embeddedFont>
    <p:embeddedFont>
      <p:font typeface="나눔스퀘어라운드 ExtraBold" panose="020B0600000101010101" pitchFamily="50" charset="-127"/>
      <p:bold r:id="rId33"/>
    </p:embeddedFont>
    <p:embeddedFont>
      <p:font typeface="나눔손글씨 펜" panose="03040600000000000000" pitchFamily="66" charset="-127"/>
      <p:regular r:id="rId34"/>
    </p:embeddedFont>
    <p:embeddedFont>
      <p:font typeface="이순신 돋움체 M" panose="02020603020101020101" pitchFamily="18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라운드 Bold" panose="020B0600000101010101" pitchFamily="50" charset="-127"/>
      <p:bold r:id="rId37"/>
    </p:embeddedFont>
    <p:embeddedFont>
      <p:font typeface="나눔바른고딕" panose="020B0603020101020101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5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E8AC4-971F-49BC-88D8-A5E63629822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FDA27-63CB-4974-8E2A-6A6D28BF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8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Thumbs</a:t>
            </a:r>
            <a:r>
              <a:rPr lang="en-US" altLang="ko-KR" baseline="0" dirty="0" smtClean="0"/>
              <a:t> up image </a:t>
            </a:r>
            <a:r>
              <a:rPr lang="ko-KR" altLang="en-US" baseline="0" dirty="0" smtClean="0"/>
              <a:t>출처 </a:t>
            </a:r>
            <a:r>
              <a:rPr lang="en-US" altLang="ko-KR" baseline="0" dirty="0" smtClean="0"/>
              <a:t>: http://www.freepik.com/free-icon/thumb-up-black-hand-symbol_731820.htm#term=thumbs </a:t>
            </a:r>
            <a:r>
              <a:rPr lang="en-US" altLang="ko-KR" baseline="0" dirty="0" err="1" smtClean="0"/>
              <a:t>up&amp;page</a:t>
            </a:r>
            <a:r>
              <a:rPr lang="en-US" altLang="ko-KR" baseline="0" dirty="0" smtClean="0"/>
              <a:t>=2&amp;position=21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A0B01-AA47-4282-BCD9-6DD9AA34E4D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5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1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4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F543959-3880-406E-8DC4-A3E830D22C2B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FF4C10BE-1AC5-4CA1-A1B6-560FBCEFD6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334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00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0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32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28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2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43959-3880-406E-8DC4-A3E830D22C2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20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3" y="1741369"/>
            <a:ext cx="2677925" cy="26779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직사각형 5"/>
          <p:cNvSpPr/>
          <p:nvPr/>
        </p:nvSpPr>
        <p:spPr>
          <a:xfrm>
            <a:off x="5472865" y="2388213"/>
            <a:ext cx="22557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중간발표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33350" y="1557216"/>
            <a:ext cx="57347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SW</a:t>
            </a:r>
            <a:r>
              <a:rPr lang="ko-KR" altLang="en-US" sz="4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융합캡스톤디자인 </a:t>
            </a:r>
            <a:r>
              <a:rPr lang="en-US" altLang="ko-KR" sz="4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II</a:t>
            </a:r>
            <a:endParaRPr lang="ko-KR" altLang="en-US" sz="4800" dirty="0"/>
          </a:p>
        </p:txBody>
      </p:sp>
      <p:sp>
        <p:nvSpPr>
          <p:cNvPr id="9" name="직사각형 8"/>
          <p:cNvSpPr/>
          <p:nvPr/>
        </p:nvSpPr>
        <p:spPr>
          <a:xfrm>
            <a:off x="9701627" y="5976635"/>
            <a:ext cx="232307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4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집에가고싶다</a:t>
            </a:r>
            <a:endParaRPr lang="en-US" altLang="ko-KR" sz="45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74286" y="3942240"/>
            <a:ext cx="73349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500" dirty="0" err="1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OpenCV</a:t>
            </a:r>
            <a:r>
              <a:rPr lang="ko-KR" altLang="en-US" sz="25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활용한 버스 승</a:t>
            </a:r>
            <a:r>
              <a:rPr lang="en-US" altLang="ko-KR" sz="25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인원 분석 키트 제작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3620" y="6300622"/>
            <a:ext cx="3600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컴퓨터교육과 이진우 </a:t>
            </a:r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2015104146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1118" y="6300622"/>
            <a:ext cx="3600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컴퓨터교육과 이호성 </a:t>
            </a:r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2015104147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74286" y="3378282"/>
            <a:ext cx="53335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25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 노선 최적화를 위한 빅데이터 분석 </a:t>
            </a:r>
            <a:endParaRPr lang="en-US" altLang="ko-KR" sz="25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14800" y="4460479"/>
            <a:ext cx="6924674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3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1453" y="2481128"/>
            <a:ext cx="184731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80392" y="19660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 소스 수집</a:t>
            </a:r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80392" y="2981587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및 실험 영상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80392" y="3482046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기업체 멘토 자문</a:t>
            </a:r>
            <a:endParaRPr lang="en-US" altLang="ko-KR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59969" y="454089"/>
            <a:ext cx="2982132" cy="897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연구 개발 현황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9433" y="3271043"/>
            <a:ext cx="731963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작성한 소스코드가 라즈베리파이에서 작동할 수 있도록 적용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4932" y="4195787"/>
            <a:ext cx="577433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수집한 데이터를 </a:t>
            </a:r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저장하는 소스코드 작성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4932" y="2365485"/>
            <a:ext cx="682109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OpenCV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활용한 승</a:t>
            </a:r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하차 인식 소스코드 작성 및 개선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80392" y="2442429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 코드 개선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04386" y="2588623"/>
            <a:ext cx="650269" cy="0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8154655" y="2128346"/>
            <a:ext cx="1" cy="1588973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123123" y="2128346"/>
            <a:ext cx="650269" cy="0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123123" y="2650028"/>
            <a:ext cx="650269" cy="0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123123" y="3166253"/>
            <a:ext cx="650269" cy="0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123122" y="3685800"/>
            <a:ext cx="650269" cy="0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2974" y="6321641"/>
            <a:ext cx="7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10</a:t>
            </a:r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79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1453" y="2481128"/>
            <a:ext cx="184731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59969" y="454089"/>
            <a:ext cx="2982132" cy="897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연구 개발 현황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9433" y="3271043"/>
            <a:ext cx="731963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작성한 소스코드가 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라즈베리파이에서 작동할 수 있도록 적용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4932" y="4195787"/>
            <a:ext cx="577433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수집한 데이터를 </a:t>
            </a:r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저장하는 소스코드 작성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4932" y="2365485"/>
            <a:ext cx="682109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OpenCV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활용한 승</a:t>
            </a:r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하차 인식 소스코드 작성 및 개선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525204" y="2745881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촬영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8080454" y="3448779"/>
            <a:ext cx="650269" cy="0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8730723" y="2988503"/>
            <a:ext cx="1" cy="1095300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699191" y="2988502"/>
            <a:ext cx="650269" cy="0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699191" y="3439700"/>
            <a:ext cx="650269" cy="0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9525204" y="3286931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데이터 업로드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707476" y="4049866"/>
            <a:ext cx="650269" cy="0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525204" y="3826455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기업체 멘토 자문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2974" y="6321641"/>
            <a:ext cx="753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11/25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80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1453" y="2481128"/>
            <a:ext cx="184731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59969" y="454089"/>
            <a:ext cx="2982132" cy="897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연구 개발 현황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9433" y="3271043"/>
            <a:ext cx="731963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작성한 소스코드가 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라즈베리파이에서 작동할 수 있도록 적용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4932" y="4195787"/>
            <a:ext cx="577433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수집한 데이터를 </a:t>
            </a:r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저장하는 소스코드 작성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4932" y="2365485"/>
            <a:ext cx="682109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OpenCV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활용한 승</a:t>
            </a:r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하차 인식 소스코드 작성 및 개선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32342" y="4241407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 방식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6460313" y="4420283"/>
            <a:ext cx="945397" cy="57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2974" y="6321641"/>
            <a:ext cx="76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12/25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3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5728" y="862150"/>
            <a:ext cx="7788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OpenCV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를 활용한 승</a:t>
            </a:r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. 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하차 인식 소스코드 작성 및 개선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5728" y="3327289"/>
            <a:ext cx="912721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C++ : </a:t>
            </a:r>
            <a:r>
              <a:rPr lang="ko-KR" altLang="en-US" sz="23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소스 </a:t>
            </a:r>
            <a:r>
              <a:rPr lang="en-US" altLang="ko-KR" sz="23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3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경험치가 낮아서 분석이 오래 걸림</a:t>
            </a:r>
            <a:r>
              <a:rPr lang="en-US" altLang="ko-KR" sz="23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3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구동 시 오차가 </a:t>
            </a:r>
            <a:r>
              <a:rPr lang="ko-KR" altLang="en-US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많음</a:t>
            </a:r>
            <a:endParaRPr lang="en-US" altLang="ko-KR" sz="2300" dirty="0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lang="ko-KR" altLang="en-US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벡터</a:t>
            </a:r>
            <a:r>
              <a:rPr lang="en-US" altLang="ko-KR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2300" dirty="0" err="1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backgroundsubtract</a:t>
            </a:r>
            <a:r>
              <a:rPr lang="en-US" altLang="ko-KR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morphology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8199" y="2057125"/>
            <a:ext cx="6096001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오픈소스 수집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및 분석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34" name="_x409164144" descr="EMB000004e47e8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029" y="2988235"/>
            <a:ext cx="2376549" cy="14783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2974" y="6321641"/>
            <a:ext cx="76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13/25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419600" y="1142998"/>
            <a:ext cx="16004728" cy="675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9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5728" y="862150"/>
            <a:ext cx="7788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OpenCV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를 활용한 승</a:t>
            </a:r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. 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하차 인식 소스코드 작성 및 개선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8199" y="2057125"/>
            <a:ext cx="6096001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오픈소스 수집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및 분석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2974" y="6321641"/>
            <a:ext cx="778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14/25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419600" y="1142998"/>
            <a:ext cx="16004728" cy="675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50282888" descr="EMB0000587884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07" y="2804286"/>
            <a:ext cx="5152826" cy="304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190" y="1925989"/>
            <a:ext cx="4932153" cy="43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9045845" y="4425581"/>
            <a:ext cx="1939869" cy="65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7495" y="774815"/>
            <a:ext cx="7788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OpenCV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를 활용한 승</a:t>
            </a:r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. 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하차 인식 소스코드 작성 및 개선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8199" y="2057125"/>
            <a:ext cx="6096001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오픈소스 수집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및 분석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66626" y="4395393"/>
            <a:ext cx="1658319" cy="65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78879" y="4306623"/>
            <a:ext cx="1419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이미지 입력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999641" y="4720857"/>
            <a:ext cx="101513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386091" y="4399991"/>
            <a:ext cx="141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Blobfrom image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181959" y="4720857"/>
            <a:ext cx="113266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93812" y="4317377"/>
            <a:ext cx="1419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이미지 입력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42582" y="4405766"/>
            <a:ext cx="2136828" cy="65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42582" y="4425581"/>
            <a:ext cx="2372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MobileNetSSD</a:t>
            </a:r>
          </a:p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_deploy.caffemodel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297050" y="4536191"/>
            <a:ext cx="1569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Net.forward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855058" y="4687275"/>
            <a:ext cx="101513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855058" y="4004966"/>
            <a:ext cx="141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모델 내</a:t>
            </a:r>
            <a:endParaRPr lang="en-US" altLang="ko-KR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함수 호출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2974" y="6321641"/>
            <a:ext cx="765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15/25</a:t>
            </a:r>
            <a:endParaRPr lang="ko-KR" altLang="en-US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38199" y="2862381"/>
            <a:ext cx="825930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 : </a:t>
            </a:r>
            <a:r>
              <a:rPr lang="ko-KR" altLang="en-US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친숙한 언어</a:t>
            </a:r>
            <a:r>
              <a:rPr lang="en-US" altLang="ko-KR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C++ </a:t>
            </a:r>
            <a:r>
              <a:rPr lang="ko-KR" altLang="en-US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소스보다 상대적으로 높은 정확성</a:t>
            </a:r>
            <a:endParaRPr lang="en-US" altLang="ko-KR" sz="2300" dirty="0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3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lang="ko-KR" altLang="en-US" sz="2300" dirty="0" err="1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모델이 사용됨</a:t>
            </a:r>
            <a:r>
              <a:rPr lang="en-US" altLang="ko-KR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300" dirty="0" err="1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MobileNetSSD_deploy.caffe</a:t>
            </a:r>
            <a:r>
              <a:rPr lang="en-US" altLang="ko-KR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</a:t>
            </a:r>
            <a:r>
              <a:rPr lang="ko-KR" altLang="en-US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벡터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8632" y="1861187"/>
            <a:ext cx="167545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소스코드개선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00602" y="2470848"/>
            <a:ext cx="843360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사람이 같이 뭉쳐서 지나가면 </a:t>
            </a:r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명으로 인식되는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3899" y="799713"/>
            <a:ext cx="7788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OpenCV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를 활용한 승</a:t>
            </a:r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. 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하차 인식 소스코드 작성 및 개선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46077" y="2467443"/>
            <a:ext cx="354525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smtClean="0"/>
              <a:t>1.</a:t>
            </a:r>
            <a:endParaRPr lang="en-US" altLang="ko-KR" sz="2300" dirty="0"/>
          </a:p>
        </p:txBody>
      </p:sp>
      <p:sp>
        <p:nvSpPr>
          <p:cNvPr id="15" name="직사각형 14"/>
          <p:cNvSpPr/>
          <p:nvPr/>
        </p:nvSpPr>
        <p:spPr>
          <a:xfrm>
            <a:off x="9141538" y="5158451"/>
            <a:ext cx="1939869" cy="65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62319" y="5128263"/>
            <a:ext cx="1658319" cy="65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33014" y="5084395"/>
            <a:ext cx="1419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이미지 입력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095334" y="5453727"/>
            <a:ext cx="101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481784" y="5132861"/>
            <a:ext cx="141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Blobfrom image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277652" y="5453727"/>
            <a:ext cx="1132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218887" y="5084395"/>
            <a:ext cx="1419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이미지 입력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38275" y="5138636"/>
            <a:ext cx="2136828" cy="65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638275" y="5158451"/>
            <a:ext cx="2372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MobileNetSSD</a:t>
            </a:r>
          </a:p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_deploy.caffemodel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392743" y="5269061"/>
            <a:ext cx="1569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Net.forward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950751" y="5420145"/>
            <a:ext cx="101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950751" y="5096979"/>
            <a:ext cx="1419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모델 내</a:t>
            </a:r>
            <a:endParaRPr lang="en-US" altLang="ko-KR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함수 호출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718516" y="4416187"/>
            <a:ext cx="0" cy="4972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24541" y="4356520"/>
            <a:ext cx="1377593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개선 필요</a:t>
            </a:r>
            <a:endParaRPr lang="en-US" altLang="ko-KR" sz="23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0602" y="2986807"/>
            <a:ext cx="6067687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박스로 오브젝트를 인식할 때 최대 크기를 설정함</a:t>
            </a:r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500602" y="3504128"/>
            <a:ext cx="701826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크기보다 클 경우</a:t>
            </a:r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프레임을 잘라서 다시 모델에 넣음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92974" y="6321641"/>
            <a:ext cx="77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16/25</a:t>
            </a:r>
            <a:endParaRPr lang="ko-KR" altLang="en-US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9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8199" y="2057125"/>
            <a:ext cx="6096001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오픈소스 수집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및 분석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8610" y="2886965"/>
            <a:ext cx="989566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빠른 속도로 지나가면 인식이 안 되는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문제점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5728" y="926409"/>
            <a:ext cx="7788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OpenCV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를 활용한 승</a:t>
            </a:r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. 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하차 인식 소스코드 작성 및 개선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72826" y="4770577"/>
            <a:ext cx="510428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버스에서는 문제 발생 가능성이 </a:t>
            </a:r>
            <a:r>
              <a:rPr lang="ko-KR" altLang="en-US" sz="230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낮음</a:t>
            </a:r>
            <a:endParaRPr lang="en-US" altLang="ko-KR" sz="23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686101" y="4955243"/>
            <a:ext cx="87242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485899" y="3651799"/>
            <a:ext cx="882967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 구조 특성 상 올라탈 때는 결제해야하므로 빨리 못 타고</a:t>
            </a:r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내려갈 때는 계단을 내려가야하므로 빨리 내리지 못함</a:t>
            </a:r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2974" y="6321641"/>
            <a:ext cx="765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17/25</a:t>
            </a:r>
            <a:endParaRPr lang="ko-KR" altLang="en-US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10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9969" y="2066310"/>
            <a:ext cx="1516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실험 영상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71" y="880807"/>
            <a:ext cx="7788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OpenCV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를 활용한 승</a:t>
            </a:r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. 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하차 인식 소스코드 작성 및 개선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03" y="2327079"/>
            <a:ext cx="4121582" cy="37127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074602" y="2866917"/>
            <a:ext cx="914400" cy="32531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92974" y="6321641"/>
            <a:ext cx="77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18/25</a:t>
            </a:r>
            <a:endParaRPr lang="ko-KR" altLang="en-US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6" y="2143938"/>
            <a:ext cx="3146321" cy="417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7145" y="1570481"/>
            <a:ext cx="2473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기업체 멘토 자문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2420" y="2529433"/>
            <a:ext cx="374155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하나의 오픈소스에 집중할 것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2420" y="3317263"/>
            <a:ext cx="61825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비디오 처리 이후 문제점을 센서로 해결하는 방안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20" y="4105093"/>
            <a:ext cx="55781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대표적인 다양한 딥러닝 모델을 적용해 볼 것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2748" y="5100576"/>
            <a:ext cx="595066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4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Feat. </a:t>
            </a:r>
            <a:r>
              <a:rPr lang="ko-KR" altLang="en-US" sz="4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아인스에스엔씨 홍용재 연구원</a:t>
            </a:r>
            <a:endParaRPr lang="en-US" altLang="ko-KR" sz="45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2420" y="829395"/>
            <a:ext cx="7788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OpenCV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를 활용한 승</a:t>
            </a:r>
            <a:r>
              <a:rPr lang="en-US" altLang="ko-KR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. </a:t>
            </a:r>
            <a:r>
              <a:rPr lang="ko-KR" altLang="en-US" sz="28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하차 인식 소스코드 작성 및 </a:t>
            </a:r>
            <a:r>
              <a:rPr lang="ko-KR" altLang="en-US" sz="28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개선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814" y="3830615"/>
            <a:ext cx="4545290" cy="273239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2974" y="6321641"/>
            <a:ext cx="77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19/25</a:t>
            </a:r>
            <a:endParaRPr lang="ko-KR" altLang="en-US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43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161" y="1599527"/>
            <a:ext cx="1455549" cy="812746"/>
          </a:xfrm>
        </p:spPr>
        <p:txBody>
          <a:bodyPr/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목차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25" y="1487837"/>
            <a:ext cx="924436" cy="9244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39384" y="2872240"/>
            <a:ext cx="180209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</a:t>
            </a:r>
            <a:r>
              <a:rPr lang="ko-KR" altLang="en-US" sz="25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en-US" altLang="ko-KR" sz="25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39384" y="3623516"/>
            <a:ext cx="3049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연구개발 </a:t>
            </a:r>
            <a:r>
              <a:rPr lang="ko-KR" altLang="en-US" sz="25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현황</a:t>
            </a:r>
            <a:endParaRPr lang="en-US" altLang="ko-KR" sz="25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39384" y="4374792"/>
            <a:ext cx="3049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2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연구개발 </a:t>
            </a:r>
            <a:r>
              <a:rPr lang="ko-KR" altLang="en-US" sz="25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</a:t>
            </a:r>
            <a:r>
              <a:rPr lang="ko-KR" altLang="en-US" sz="2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계획</a:t>
            </a:r>
            <a:endParaRPr lang="en-US" altLang="ko-KR" sz="25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938" y="4004918"/>
            <a:ext cx="2677925" cy="2677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34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5728" y="862150"/>
            <a:ext cx="8294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작성한 소스코드가 라즈베리파이에서 작동할 수 있도록 적용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3473" y="2548340"/>
            <a:ext cx="391459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라즈베리파이 카메라로 촬영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8198" y="1763295"/>
            <a:ext cx="1323815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영상 촬영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3473" y="4538999"/>
            <a:ext cx="6886675" cy="462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라즈베리파이 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Camera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라이브러리 함수를 이용해 촬영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30305" y="50668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camera.start_recording(output = </a:t>
            </a:r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‘filename')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30305" y="55210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camera.wait_recording(10)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30305" y="597534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camera.stop_recording()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47426" y="5066841"/>
            <a:ext cx="5258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</a:t>
            </a:r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x)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라즈베리파이 카메라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39" y="3016042"/>
            <a:ext cx="1533145" cy="15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라즈베리파이 적외선카메라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057" y="3113070"/>
            <a:ext cx="1436117" cy="143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92974" y="6321641"/>
            <a:ext cx="808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20</a:t>
            </a:r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/25</a:t>
            </a:r>
            <a:endParaRPr lang="ko-KR" altLang="en-US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5728" y="862150"/>
            <a:ext cx="8294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작성한 소스코드가 라즈베리파이에서 작동할 수 있도록 적용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9878" y="2636342"/>
            <a:ext cx="4464785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Google colab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업로드 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8198" y="1763295"/>
            <a:ext cx="240869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영상 데이터 업로드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4" name="Picture 6" descr="selenium 이미지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8" y="3410699"/>
            <a:ext cx="1349829" cy="134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olab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927" y="3598468"/>
            <a:ext cx="1231727" cy="123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355945" y="3685503"/>
            <a:ext cx="776075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 Selenium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라이브러리를 사용해서 </a:t>
            </a:r>
            <a:endParaRPr lang="en-US" altLang="ko-KR" sz="2300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크롬 웹드라이버를 조작하여 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Colab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업로드 명령어를 입력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952786" y="4830195"/>
            <a:ext cx="945397" cy="57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122270" y="4642426"/>
            <a:ext cx="418357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자동으로 구글 드라이브에 업로드</a:t>
            </a:r>
            <a:endParaRPr lang="en-US" altLang="ko-KR" sz="2300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98183" y="5299163"/>
            <a:ext cx="6236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os.system('gdrive  upload  --parent 폴더ID  파일명.확장자')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98183" y="5710545"/>
            <a:ext cx="54493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uploadCommand = "gdrive  upload  --parent  {0}  {1}".format(gdriveID,fileName)</a:t>
            </a:r>
          </a:p>
          <a:p>
            <a:r>
              <a:rPr lang="ko-KR" altLang="en-US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os.system( uploadCommand 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33436" y="5325134"/>
            <a:ext cx="52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</a:t>
            </a:r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x)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2974" y="6321641"/>
            <a:ext cx="769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21/25</a:t>
            </a:r>
            <a:endParaRPr lang="ko-KR" altLang="en-US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5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7145" y="1570481"/>
            <a:ext cx="2473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기업체 멘토 자문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2420" y="2529433"/>
            <a:ext cx="687602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실험 영상의 길이는 최소화하여 정확도를 계속 확인할 것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2420" y="3761599"/>
            <a:ext cx="69845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버스 운행 녹화 단위는 한 노선의 운행시간으로 설정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80135" y="5089883"/>
            <a:ext cx="595066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4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Feat. </a:t>
            </a:r>
            <a:r>
              <a:rPr lang="ko-KR" altLang="en-US" sz="4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아인스에스엔씨 홍용재 연구원</a:t>
            </a:r>
            <a:endParaRPr lang="en-US" altLang="ko-KR" sz="45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05" y="3576782"/>
            <a:ext cx="4034937" cy="302620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88747" y="770033"/>
            <a:ext cx="8294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작성한 소스코드가 라즈베리파이에서 작동할 수 있도록 적용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2974" y="6321641"/>
            <a:ext cx="79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22/25</a:t>
            </a:r>
            <a:endParaRPr lang="ko-KR" altLang="en-US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77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6467" y="705350"/>
            <a:ext cx="6550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수집한 데이터를 </a:t>
            </a:r>
            <a:r>
              <a:rPr lang="en-US" altLang="ko-KR" sz="28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DB</a:t>
            </a:r>
            <a:r>
              <a:rPr lang="ko-KR" altLang="en-US" sz="28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에 저장하는 소스코드 작성</a:t>
            </a:r>
            <a:endParaRPr lang="en-US" altLang="ko-KR" sz="28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60706" y="2552089"/>
            <a:ext cx="569433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 pandas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이용하여 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csv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파일로 저장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0706" y="1636135"/>
            <a:ext cx="179651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DB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저장방식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9" name="_x151157752" descr="EMB000004e47e8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78" y="3905691"/>
            <a:ext cx="5611565" cy="26408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1022887" y="3290275"/>
            <a:ext cx="945397" cy="57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999280" y="3058925"/>
            <a:ext cx="456598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원래 빅데이터 양식이 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csv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 형식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2974" y="6321641"/>
            <a:ext cx="79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23/25</a:t>
            </a:r>
            <a:endParaRPr lang="ko-KR" altLang="en-US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68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529" y="3652603"/>
            <a:ext cx="4240020" cy="2102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7553187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83005" y="226579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223191" y="118857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2671" y="687548"/>
            <a:ext cx="255711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3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연구개발 계획</a:t>
            </a:r>
            <a:endParaRPr lang="en-US" altLang="ko-KR" sz="35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2671" y="1971705"/>
            <a:ext cx="425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버스와 비슷한 </a:t>
            </a:r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환경을 </a:t>
            </a:r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구성하여 실험할 예정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3408" y="2449815"/>
            <a:ext cx="8446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버스에서 </a:t>
            </a:r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직접 촬영하는 것은 사생활 침해</a:t>
            </a:r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거주지 침해</a:t>
            </a:r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 논란의 </a:t>
            </a:r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여지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2672" y="4688548"/>
            <a:ext cx="3894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딥러닝 모델을 사용하여 실험 예정</a:t>
            </a:r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2671" y="40563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</a:t>
            </a:r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업로드 코드 작성 완료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3408" y="2811691"/>
            <a:ext cx="6358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대부분 제주 시내 버스는 계단이 있으므로 외곽 계단에서 실험 예정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2671" y="5311763"/>
            <a:ext cx="5533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 수준의 개선 후 정확한 결과를 위해서 센서 </a:t>
            </a:r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 고려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92671" y="3452440"/>
            <a:ext cx="4998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실험을 통해 카메라 승</a:t>
            </a:r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인식 코드 개선할 예정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0221" y="1962449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0221" y="3467937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0221" y="4039025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0221" y="4704045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0221" y="533622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92974" y="6321641"/>
            <a:ext cx="788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24/25</a:t>
            </a:r>
            <a:endParaRPr lang="ko-KR" altLang="en-US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40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25666" y="4732256"/>
            <a:ext cx="186781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smtClean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QnA</a:t>
            </a:r>
            <a:endParaRPr lang="ko-KR" altLang="en-US" sz="650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955800" y="6084004"/>
            <a:ext cx="846137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í¤ë¥´ë¯¸ì¨ë professor!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1160748"/>
            <a:ext cx="4015585" cy="32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658187" y="1016731"/>
            <a:ext cx="6894197" cy="3456385"/>
          </a:xfrm>
          <a:prstGeom prst="rect">
            <a:avLst/>
          </a:prstGeom>
          <a:solidFill>
            <a:schemeClr val="bg2">
              <a:alpha val="0"/>
            </a:schemeClr>
          </a:solidFill>
          <a:ln w="889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5210" y="659786"/>
            <a:ext cx="2245963" cy="8977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주제소개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20623" y="4804841"/>
            <a:ext cx="5639046" cy="5768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정확한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수집을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위한 도구 필요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56402" y="138672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59669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9400" y="2002316"/>
            <a:ext cx="1002747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제주도 버스 노선을 개편하기 위한 승객들의 </a:t>
            </a:r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버스 이용 데이터</a:t>
            </a:r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</a:t>
            </a:r>
            <a:r>
              <a:rPr lang="ko-KR" altLang="en-US" sz="230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필요</a:t>
            </a:r>
            <a:r>
              <a:rPr lang="en-US" altLang="ko-KR" sz="230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pPr fontAlgn="base"/>
            <a:r>
              <a:rPr lang="ko-KR" altLang="en-US" sz="230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 </a:t>
            </a:r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중에서 </a:t>
            </a:r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승</a:t>
            </a:r>
            <a:r>
              <a:rPr lang="en-US" altLang="ko-KR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·</a:t>
            </a:r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하차 데이터</a:t>
            </a:r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승객의 버스 노선 수요 조사에서 중요하게 </a:t>
            </a:r>
            <a:r>
              <a:rPr lang="ko-KR" altLang="en-US" sz="230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다룸</a:t>
            </a:r>
            <a:endParaRPr lang="en-US" altLang="ko-KR" sz="2300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35493" y="3040894"/>
            <a:ext cx="1031363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카드 </a:t>
            </a:r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미사용</a:t>
            </a:r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30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</a:t>
            </a:r>
            <a:r>
              <a:rPr lang="ko-KR" altLang="en-US" sz="230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하차 </a:t>
            </a:r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태그를 하지 않는</a:t>
            </a:r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승객의 승</a:t>
            </a:r>
            <a:r>
              <a:rPr lang="en-US" altLang="ko-KR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·</a:t>
            </a:r>
            <a:r>
              <a:rPr lang="ko-KR" altLang="en-US" sz="230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하차 데이터를 수집하는 </a:t>
            </a:r>
            <a:r>
              <a:rPr lang="ko-KR" altLang="en-US" sz="230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방법이 </a:t>
            </a:r>
            <a:r>
              <a:rPr lang="ko-KR" altLang="en-US" sz="23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없음</a:t>
            </a:r>
            <a:endParaRPr lang="en-US" altLang="ko-KR" sz="23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2543" y="3764544"/>
            <a:ext cx="8672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오류 및 누락은 </a:t>
            </a:r>
            <a:r>
              <a:rPr lang="ko-KR" altLang="en-US" sz="230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이상점</a:t>
            </a:r>
            <a:r>
              <a:rPr lang="ko-KR" altLang="en-US" sz="230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이므로 전체 빅데이터를 왜곡시킬 수 있음</a:t>
            </a:r>
            <a:endParaRPr lang="en-US" altLang="ko-KR" sz="2300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278102" y="5038951"/>
            <a:ext cx="945397" cy="57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2974" y="6321641"/>
            <a:ext cx="663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4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7625" y="377513"/>
            <a:ext cx="2245963" cy="8977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주제소개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56402" y="138672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59669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7" y="1343160"/>
            <a:ext cx="11659659" cy="491062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2974" y="6321641"/>
            <a:ext cx="674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4/25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8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7625" y="377513"/>
            <a:ext cx="2245963" cy="8977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주제소개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56402" y="138672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59669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8" y="1343160"/>
            <a:ext cx="11659659" cy="491062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2974" y="6321641"/>
            <a:ext cx="661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5</a:t>
            </a:r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7363"/>
            <a:ext cx="12201525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7625" y="2753757"/>
            <a:ext cx="113374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 </a:t>
            </a:r>
            <a:r>
              <a:rPr lang="en-US" altLang="ko-KR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 기준 하루 트랜젝션 </a:t>
            </a:r>
            <a:r>
              <a:rPr lang="en-US" altLang="ko-KR" sz="32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130980</a:t>
            </a:r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</a:t>
            </a:r>
            <a:endParaRPr lang="en-US" altLang="ko-KR" sz="3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하차 미태그 </a:t>
            </a:r>
            <a:r>
              <a:rPr lang="ko-KR" altLang="en-US" sz="32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약 </a:t>
            </a:r>
            <a:r>
              <a:rPr lang="en-US" altLang="ko-KR" sz="32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44000</a:t>
            </a:r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 </a:t>
            </a:r>
            <a:r>
              <a:rPr lang="en-US" altLang="ko-KR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 </a:t>
            </a:r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승차 정류장과 하차 정류장이 같은 </a:t>
            </a:r>
            <a:endParaRPr lang="en-US" altLang="ko-KR" sz="3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문제들을 포함 했을 때</a:t>
            </a:r>
            <a:r>
              <a:rPr lang="en-US" altLang="ko-KR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약 </a:t>
            </a:r>
            <a:r>
              <a:rPr lang="en-US" altLang="ko-KR" sz="32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50000</a:t>
            </a:r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 정도의 에러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69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92610"/>
            <a:ext cx="5696607" cy="542708"/>
          </a:xfrm>
        </p:spPr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제안발표에서 제시된 주제 관련 피드백 </a:t>
            </a:r>
            <a:r>
              <a:rPr lang="en-US" altLang="ko-KR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pPr fontAlgn="base">
              <a:buFontTx/>
              <a:buChar char="-"/>
            </a:pPr>
            <a:endParaRPr lang="en-US" altLang="ko-KR" dirty="0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6402" y="138672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59669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56464" y="2823074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Tx/>
              <a:buChar char="-"/>
            </a:pPr>
            <a:r>
              <a:rPr lang="ko-KR" altLang="en-US" sz="2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주제의 목적에 </a:t>
            </a:r>
            <a:r>
              <a:rPr lang="ko-KR" altLang="en-US" sz="25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비해 비용이 큰 방법이다</a:t>
            </a:r>
            <a:r>
              <a:rPr lang="en-US" altLang="ko-KR" sz="2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altLang="ko-KR" sz="25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745210" y="659786"/>
            <a:ext cx="2245963" cy="8977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주제소개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68190" y="3387885"/>
            <a:ext cx="9025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사례를 살펴보았을 때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센서를 활용하는 방법은 부정확하여 현재 정확성을 </a:t>
            </a:r>
            <a:endParaRPr lang="en-US" altLang="ko-KR" sz="2300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/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요구하는 프로젝트 주제와는 맞지 않는다고 판단했습니다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/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정확성을 높이기 위한 보조적인 용도로 </a:t>
            </a:r>
            <a:r>
              <a:rPr lang="ko-KR" altLang="en-US" sz="230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초음파 센서나 다른 적외선 센서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 </a:t>
            </a:r>
            <a:endParaRPr lang="en-US" altLang="ko-KR" sz="2300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/>
            <a:r>
              <a:rPr lang="en-US" altLang="ko-KR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사용하는 것을 고려하고 있습니다</a:t>
            </a:r>
            <a:r>
              <a:rPr lang="en-US" altLang="ko-KR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2974" y="6321641"/>
            <a:ext cx="673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6</a:t>
            </a:r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20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151157752" descr="EMB000004e47e8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61" y="3981964"/>
            <a:ext cx="4555375" cy="246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26" y="4316974"/>
            <a:ext cx="2125719" cy="212571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556402" y="138672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59669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1885" y="2075707"/>
            <a:ext cx="938614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카메라를 통해 버스 출입구 근처를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촬영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45210" y="659786"/>
            <a:ext cx="2245963" cy="897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주제소개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91885" y="3175651"/>
            <a:ext cx="793453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차체 </a:t>
            </a:r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출입 여부를 판단하여 데이터로 저장하는 키트를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91885" y="2648054"/>
            <a:ext cx="6096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영상을 바탕으로 승객을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</a:t>
            </a:r>
            <a:endParaRPr lang="en-US" altLang="ko-KR" sz="23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2974" y="6321641"/>
            <a:ext cx="661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7</a:t>
            </a:r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91885" y="1535618"/>
            <a:ext cx="73349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500" dirty="0" err="1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OpenCV</a:t>
            </a:r>
            <a:r>
              <a:rPr lang="ko-KR" altLang="en-US" sz="25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활용한 버스 승</a:t>
            </a:r>
            <a:r>
              <a:rPr lang="en-US" altLang="ko-KR" sz="25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인원 분석 키트 제작</a:t>
            </a:r>
          </a:p>
        </p:txBody>
      </p:sp>
    </p:spTree>
    <p:extLst>
      <p:ext uri="{BB962C8B-B14F-4D97-AF65-F5344CB8AC3E}">
        <p14:creationId xmlns:p14="http://schemas.microsoft.com/office/powerpoint/2010/main" val="306290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556402" y="138672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59669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45210" y="659786"/>
            <a:ext cx="2245963" cy="897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주제소개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15" name="Picture 2" descr="라즈베리파이 카메라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80" y="2851548"/>
            <a:ext cx="1546165" cy="154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동영상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442" y="3104097"/>
            <a:ext cx="1001901" cy="68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3619306" y="3790884"/>
            <a:ext cx="1881043" cy="36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924727" y="2738336"/>
            <a:ext cx="1303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영상 데이터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68880" y="4189896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카메라</a:t>
            </a:r>
            <a:endParaRPr lang="ko-KR" altLang="en-US" dirty="0"/>
          </a:p>
        </p:txBody>
      </p:sp>
      <p:pic>
        <p:nvPicPr>
          <p:cNvPr id="20" name="Picture 6" descr="selenium 이미지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49" y="2623935"/>
            <a:ext cx="1349829" cy="134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ython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78" y="3862483"/>
            <a:ext cx="1195155" cy="119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olab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00" y="3714629"/>
            <a:ext cx="1231727" cy="123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chrome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2" t="2710" r="19860" b="2303"/>
          <a:stretch/>
        </p:blipFill>
        <p:spPr bwMode="auto">
          <a:xfrm>
            <a:off x="6850178" y="2913145"/>
            <a:ext cx="1158298" cy="85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067527" y="2492612"/>
            <a:ext cx="172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 데이터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>
            <a:off x="8158688" y="3769496"/>
            <a:ext cx="1881043" cy="36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8688" y="2864519"/>
            <a:ext cx="2095682" cy="89161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081093" y="2446330"/>
            <a:ext cx="172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9660803" y="5558653"/>
            <a:ext cx="11871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</a:rPr>
              <a:t> 구상도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2974" y="6321641"/>
            <a:ext cx="673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8</a:t>
            </a:r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46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888" y="2328080"/>
            <a:ext cx="5896798" cy="2924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연결선 10"/>
          <p:cNvCxnSpPr/>
          <p:nvPr/>
        </p:nvCxnSpPr>
        <p:spPr>
          <a:xfrm flipH="1">
            <a:off x="3882325" y="2117350"/>
            <a:ext cx="8206" cy="3597627"/>
          </a:xfrm>
          <a:prstGeom prst="line">
            <a:avLst/>
          </a:prstGeom>
          <a:ln w="6350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01693" y="1574451"/>
            <a:ext cx="1577676" cy="4770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</a:rPr>
              <a:t>10</a:t>
            </a:r>
            <a:r>
              <a:rPr lang="ko-KR" altLang="en-US" sz="2500" b="1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</a:rPr>
              <a:t>월 </a:t>
            </a:r>
            <a:r>
              <a:rPr lang="en-US" altLang="ko-KR" sz="2500" b="1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</a:rPr>
              <a:t>25</a:t>
            </a:r>
            <a:r>
              <a:rPr lang="ko-KR" altLang="en-US" sz="2500" b="1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</a:rPr>
              <a:t>일</a:t>
            </a:r>
            <a:endParaRPr lang="ko-KR" altLang="en-US" sz="2500" b="1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600305" y="982551"/>
            <a:ext cx="184731" cy="36933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26305" y="226579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99190" y="138672"/>
            <a:ext cx="19688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현황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83161" y="2463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연구개발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계획</a:t>
            </a:r>
            <a:endParaRPr lang="en-US" altLang="ko-KR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31319" y="3051707"/>
            <a:ext cx="578075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OpenCV</a:t>
            </a:r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활용한 승</a:t>
            </a:r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하차 인식 소스코드 작성 및 개선</a:t>
            </a:r>
            <a:endParaRPr lang="en-US" altLang="ko-KR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endParaRPr lang="en-US" altLang="ko-KR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작성한 소스코드가 라즈베리파이에서 작동할 수 있도록 적용</a:t>
            </a:r>
            <a:endParaRPr lang="en-US" altLang="ko-KR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endParaRPr lang="en-US" altLang="ko-KR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수집한 데이터를 </a:t>
            </a:r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</a:t>
            </a:r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저장하는 소스코드 작성</a:t>
            </a:r>
            <a:endParaRPr lang="en-US" altLang="ko-KR" smtClean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659969" y="454089"/>
            <a:ext cx="2982132" cy="897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연구 개발 현황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5011" y="650700"/>
            <a:ext cx="4543425" cy="827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2974" y="6321641"/>
            <a:ext cx="673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9</a:t>
            </a:r>
            <a:r>
              <a:rPr lang="en-US" altLang="ko-KR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/25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4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998</Words>
  <Application>Microsoft Office PowerPoint</Application>
  <PresentationFormat>와이드스크린</PresentationFormat>
  <Paragraphs>247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경기천년제목 Bold</vt:lpstr>
      <vt:lpstr>맑은 고딕</vt:lpstr>
      <vt:lpstr>이순신 돋움체 B</vt:lpstr>
      <vt:lpstr>나눔스퀘어라운드 Regular</vt:lpstr>
      <vt:lpstr>Arial</vt:lpstr>
      <vt:lpstr>나눔스퀘어라운드 ExtraBold</vt:lpstr>
      <vt:lpstr>나눔손글씨 펜</vt:lpstr>
      <vt:lpstr>이순신 돋움체 M</vt:lpstr>
      <vt:lpstr>나눔스퀘어 Bold</vt:lpstr>
      <vt:lpstr>나눔스퀘어라운드 Bold</vt:lpstr>
      <vt:lpstr>나눔바른고딕</vt:lpstr>
      <vt:lpstr>Office 테마</vt:lpstr>
      <vt:lpstr>PowerPoint 프레젠테이션</vt:lpstr>
      <vt:lpstr>목차</vt:lpstr>
      <vt:lpstr>주제소개</vt:lpstr>
      <vt:lpstr>주제소개</vt:lpstr>
      <vt:lpstr>주제소개</vt:lpstr>
      <vt:lpstr>주제소개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khl2bb@naver.com</dc:creator>
  <cp:lastModifiedBy>이 호성</cp:lastModifiedBy>
  <cp:revision>326</cp:revision>
  <dcterms:created xsi:type="dcterms:W3CDTF">2019-10-22T14:56:44Z</dcterms:created>
  <dcterms:modified xsi:type="dcterms:W3CDTF">2019-10-24T17:29:07Z</dcterms:modified>
</cp:coreProperties>
</file>